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71" r:id="rId13"/>
    <p:sldId id="269" r:id="rId14"/>
    <p:sldId id="266" r:id="rId15"/>
    <p:sldId id="267" r:id="rId16"/>
    <p:sldId id="268" r:id="rId17"/>
    <p:sldId id="273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0" autoAdjust="0"/>
    <p:restoredTop sz="94660"/>
  </p:normalViewPr>
  <p:slideViewPr>
    <p:cSldViewPr snapToGrid="0">
      <p:cViewPr varScale="1">
        <p:scale>
          <a:sx n="85" d="100"/>
          <a:sy n="85" d="100"/>
        </p:scale>
        <p:origin x="76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813730-5AC3-4366-8E8D-4310B2464768}" type="datetimeFigureOut">
              <a:rPr lang="en-US" smtClean="0"/>
              <a:t>8/3/2014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48D93A-BF6A-48CA-BCEE-205E613EE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031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96DFF08F-DC6B-4601-B491-B0F83F6DD2DA}" type="datetimeFigureOut">
              <a:rPr lang="en-US" dirty="0"/>
              <a:t>8/3/2014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8/3/2014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8/3/2014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8/3/2014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Basalt" TargetMode="External"/><Relationship Id="rId2" Type="http://schemas.openxmlformats.org/officeDocument/2006/relationships/hyperlink" Target="http://en.wikipedia.org/wiki/Oceanic_crust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Continental_crust" TargetMode="External"/><Relationship Id="rId4" Type="http://schemas.openxmlformats.org/officeDocument/2006/relationships/hyperlink" Target="http://en.wikipedia.org/wiki/Mantle_(geology)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Topic Introduction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Oceans Topic</a:t>
            </a:r>
            <a:endParaRPr lang="en-US" dirty="0"/>
          </a:p>
          <a:p>
            <a:r>
              <a:rPr lang="en-US" dirty="0" smtClean="0"/>
              <a:t>Baxter</a:t>
            </a:r>
          </a:p>
          <a:p>
            <a:r>
              <a:rPr lang="en-US" dirty="0" smtClean="0"/>
              <a:t>August, 3</a:t>
            </a:r>
            <a:r>
              <a:rPr lang="en-US" baseline="30000" dirty="0" smtClean="0"/>
              <a:t>rd</a:t>
            </a:r>
            <a:r>
              <a:rPr lang="en-US" dirty="0" smtClean="0"/>
              <a:t>,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15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 ocean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Oceans Act of 2000</a:t>
            </a:r>
          </a:p>
          <a:p>
            <a:r>
              <a:rPr lang="en-US" sz="3600" dirty="0" smtClean="0"/>
              <a:t>Coastal Zone Management Act</a:t>
            </a:r>
          </a:p>
          <a:p>
            <a:r>
              <a:rPr lang="en-US" sz="3600" dirty="0" smtClean="0"/>
              <a:t>Magnuson-Stevens Fisheries Management</a:t>
            </a:r>
          </a:p>
          <a:p>
            <a:r>
              <a:rPr lang="en-US" sz="3600" dirty="0" smtClean="0"/>
              <a:t>National Ocean Policy (EO 13547, Stewardship of the Ocean, Our Coasts and the Great Lake)</a:t>
            </a:r>
          </a:p>
          <a:p>
            <a:endParaRPr lang="en-US" sz="3600" dirty="0" smtClean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6934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 Ocean policy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dirty="0" smtClean="0"/>
              <a:t>Too many cooks</a:t>
            </a:r>
          </a:p>
          <a:p>
            <a:pPr lvl="1"/>
            <a:r>
              <a:rPr lang="en-US" sz="4400" dirty="0" smtClean="0"/>
              <a:t>NOAA (</a:t>
            </a:r>
            <a:r>
              <a:rPr lang="en-US" sz="4400" dirty="0" err="1" smtClean="0"/>
              <a:t>Dept</a:t>
            </a:r>
            <a:r>
              <a:rPr lang="en-US" sz="4400" dirty="0" smtClean="0"/>
              <a:t> of Commerce)</a:t>
            </a:r>
          </a:p>
          <a:p>
            <a:pPr lvl="1"/>
            <a:r>
              <a:rPr lang="en-US" sz="4400" dirty="0" smtClean="0"/>
              <a:t>US Armed Forces (</a:t>
            </a:r>
            <a:r>
              <a:rPr lang="en-US" sz="4400" dirty="0" err="1" smtClean="0"/>
              <a:t>Dept</a:t>
            </a:r>
            <a:r>
              <a:rPr lang="en-US" sz="4400" dirty="0" smtClean="0"/>
              <a:t> of Defense)</a:t>
            </a:r>
          </a:p>
          <a:p>
            <a:pPr lvl="1"/>
            <a:r>
              <a:rPr lang="en-US" sz="4400" dirty="0" smtClean="0"/>
              <a:t>Department of Energy</a:t>
            </a:r>
          </a:p>
          <a:p>
            <a:pPr lvl="1"/>
            <a:r>
              <a:rPr lang="en-US" sz="4400" dirty="0" smtClean="0"/>
              <a:t>BOEMRE</a:t>
            </a:r>
          </a:p>
          <a:p>
            <a:pPr marL="228600" lvl="1" indent="0">
              <a:buNone/>
            </a:pPr>
            <a:endParaRPr lang="en-US" sz="4400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11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'm On A Boat (ft. T-Pain) - Clea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55850" y="2011363"/>
            <a:ext cx="7478713" cy="4206875"/>
          </a:xfrm>
        </p:spPr>
      </p:pic>
    </p:spTree>
    <p:extLst>
      <p:ext uri="{BB962C8B-B14F-4D97-AF65-F5344CB8AC3E}">
        <p14:creationId xmlns:p14="http://schemas.microsoft.com/office/powerpoint/2010/main" val="27256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transportation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Oceans are MASSIVE economic resources—1/10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of the US GDP coastlines, almost 1/2 of the GDP in coastal counties</a:t>
            </a:r>
          </a:p>
          <a:p>
            <a:r>
              <a:rPr lang="en-US" sz="3600" dirty="0" smtClean="0"/>
              <a:t>95% of global trade takes place over oceans</a:t>
            </a:r>
          </a:p>
          <a:p>
            <a:r>
              <a:rPr lang="en-US" sz="3600" dirty="0" smtClean="0"/>
              <a:t>Piracy</a:t>
            </a:r>
          </a:p>
          <a:p>
            <a:r>
              <a:rPr lang="en-US" sz="3600" dirty="0" smtClean="0"/>
              <a:t>Security</a:t>
            </a:r>
          </a:p>
          <a:p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172234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 </a:t>
            </a:r>
            <a:r>
              <a:rPr lang="en-US" dirty="0" err="1" smtClean="0"/>
              <a:t>nomz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Most important source of protein world wide</a:t>
            </a:r>
          </a:p>
          <a:p>
            <a:r>
              <a:rPr lang="en-US" sz="2400" dirty="0" smtClean="0"/>
              <a:t>15% of all animal protein consumed by humans</a:t>
            </a:r>
          </a:p>
          <a:p>
            <a:r>
              <a:rPr lang="en-US" sz="2400" dirty="0" smtClean="0"/>
              <a:t>1 billion people rely on fish protein</a:t>
            </a:r>
          </a:p>
          <a:p>
            <a:r>
              <a:rPr lang="en-US" sz="2400" dirty="0" smtClean="0"/>
              <a:t>Overfishing</a:t>
            </a:r>
          </a:p>
          <a:p>
            <a:pPr lvl="1"/>
            <a:r>
              <a:rPr lang="en-US" sz="2400" dirty="0" smtClean="0"/>
              <a:t>Fish stock collapse (within 50 years)</a:t>
            </a:r>
          </a:p>
          <a:p>
            <a:pPr lvl="1"/>
            <a:r>
              <a:rPr lang="en-US" sz="2400" dirty="0" smtClean="0"/>
              <a:t>Growth, recruitment, ecosystem</a:t>
            </a:r>
          </a:p>
          <a:p>
            <a:pPr lvl="1"/>
            <a:r>
              <a:rPr lang="en-US" sz="2400" dirty="0" smtClean="0"/>
              <a:t>Trawling</a:t>
            </a:r>
          </a:p>
          <a:p>
            <a:pPr lvl="1"/>
            <a:r>
              <a:rPr lang="en-US" sz="2400" dirty="0" err="1" smtClean="0"/>
              <a:t>Bycatch</a:t>
            </a:r>
            <a:endParaRPr lang="en-US" sz="2400" dirty="0" smtClean="0"/>
          </a:p>
          <a:p>
            <a:pPr lvl="1"/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264" y="2940793"/>
            <a:ext cx="5794605" cy="377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01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Hydrocarbons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Extraction</a:t>
            </a:r>
          </a:p>
          <a:p>
            <a:pPr lvl="1"/>
            <a:r>
              <a:rPr lang="en-US" sz="2800" dirty="0" smtClean="0"/>
              <a:t>Oil</a:t>
            </a:r>
          </a:p>
          <a:p>
            <a:pPr lvl="1"/>
            <a:r>
              <a:rPr lang="en-US" sz="2800" dirty="0" smtClean="0"/>
              <a:t>Natural Gas</a:t>
            </a:r>
          </a:p>
          <a:p>
            <a:pPr lvl="1"/>
            <a:r>
              <a:rPr lang="en-US" sz="2800" dirty="0" smtClean="0"/>
              <a:t>Methane Hydrates</a:t>
            </a:r>
          </a:p>
          <a:p>
            <a:r>
              <a:rPr lang="en-US" sz="2800" dirty="0" smtClean="0"/>
              <a:t>Transportation</a:t>
            </a:r>
          </a:p>
          <a:p>
            <a:pPr lvl="1"/>
            <a:r>
              <a:rPr lang="en-US" sz="2800" dirty="0" smtClean="0"/>
              <a:t>Oil Tankers</a:t>
            </a:r>
          </a:p>
          <a:p>
            <a:pPr lvl="1"/>
            <a:r>
              <a:rPr lang="en-US" sz="2800" dirty="0" smtClean="0"/>
              <a:t>LNG</a:t>
            </a:r>
          </a:p>
          <a:p>
            <a:pPr lvl="1"/>
            <a:r>
              <a:rPr lang="en-US" sz="2800" dirty="0" smtClean="0"/>
              <a:t>Pipelines</a:t>
            </a:r>
          </a:p>
          <a:p>
            <a:r>
              <a:rPr lang="en-US" sz="2800" dirty="0" smtClean="0"/>
              <a:t>Spills/Environmental Issues</a:t>
            </a:r>
          </a:p>
          <a:p>
            <a:pPr marL="228600" lvl="1" indent="0">
              <a:buNone/>
            </a:pPr>
            <a:endParaRPr lang="en-US" sz="2800" dirty="0" smtClean="0"/>
          </a:p>
          <a:p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771" y="3635379"/>
            <a:ext cx="3294691" cy="32782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117" y="770770"/>
            <a:ext cx="3410883" cy="28646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350" y="885397"/>
            <a:ext cx="3294192" cy="263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43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renewables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600" dirty="0" smtClean="0"/>
              <a:t>Offshore Wind Energy</a:t>
            </a:r>
          </a:p>
          <a:p>
            <a:r>
              <a:rPr lang="en-US" sz="3600" dirty="0" smtClean="0"/>
              <a:t>Tidal Energy</a:t>
            </a:r>
          </a:p>
          <a:p>
            <a:r>
              <a:rPr lang="en-US" sz="3600" dirty="0" smtClean="0"/>
              <a:t>OTEC</a:t>
            </a:r>
          </a:p>
          <a:p>
            <a:r>
              <a:rPr lang="en-US" sz="3600" dirty="0" smtClean="0"/>
              <a:t>Wave Power</a:t>
            </a:r>
          </a:p>
          <a:p>
            <a:r>
              <a:rPr lang="en-US" sz="3600" dirty="0" smtClean="0"/>
              <a:t>Current Power</a:t>
            </a:r>
          </a:p>
          <a:p>
            <a:r>
              <a:rPr lang="en-US" sz="3600" dirty="0" smtClean="0"/>
              <a:t>Hydrothermal</a:t>
            </a:r>
          </a:p>
          <a:p>
            <a:r>
              <a:rPr lang="en-US" sz="3600" dirty="0" smtClean="0"/>
              <a:t>Salinity Gradient</a:t>
            </a:r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125" y="84841"/>
            <a:ext cx="4336330" cy="650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5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Ocean issues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800" dirty="0" smtClean="0"/>
              <a:t>Climate</a:t>
            </a:r>
          </a:p>
          <a:p>
            <a:r>
              <a:rPr lang="en-US" sz="4800" dirty="0" smtClean="0"/>
              <a:t>Acidification</a:t>
            </a:r>
          </a:p>
          <a:p>
            <a:r>
              <a:rPr lang="en-US" sz="4800" dirty="0" smtClean="0"/>
              <a:t>Sea Level Rise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35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oceans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How Big is the ocean?</a:t>
            </a:r>
          </a:p>
          <a:p>
            <a:pPr lvl="1"/>
            <a:r>
              <a:rPr lang="en-US" sz="3200" dirty="0" err="1" smtClean="0"/>
              <a:t>Approx</a:t>
            </a:r>
            <a:r>
              <a:rPr lang="en-US" sz="3200" dirty="0" smtClean="0"/>
              <a:t> 71% of the Earth’s surface area</a:t>
            </a:r>
          </a:p>
          <a:p>
            <a:endParaRPr lang="en-US" sz="3200" dirty="0"/>
          </a:p>
          <a:p>
            <a:r>
              <a:rPr lang="en-US" sz="3200" dirty="0" err="1" smtClean="0"/>
              <a:t>Whats</a:t>
            </a:r>
            <a:r>
              <a:rPr lang="en-US" sz="3200" dirty="0" smtClean="0"/>
              <a:t> in the Ocean</a:t>
            </a:r>
          </a:p>
          <a:p>
            <a:pPr lvl="1"/>
            <a:r>
              <a:rPr lang="en-US" sz="3200" dirty="0" smtClean="0"/>
              <a:t>Food</a:t>
            </a:r>
          </a:p>
          <a:p>
            <a:pPr lvl="1"/>
            <a:r>
              <a:rPr lang="en-US" sz="3200" dirty="0" smtClean="0"/>
              <a:t>Resources</a:t>
            </a:r>
          </a:p>
          <a:p>
            <a:pPr lvl="1"/>
            <a:r>
              <a:rPr lang="en-US" sz="3200" dirty="0" smtClean="0"/>
              <a:t>Transportation</a:t>
            </a:r>
          </a:p>
          <a:p>
            <a:pPr lvl="1"/>
            <a:r>
              <a:rPr lang="en-US" sz="3200" dirty="0" smtClean="0"/>
              <a:t>WHO KNOWS!?!?!?!?!?!?</a:t>
            </a: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091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Oceans by size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The ocean or “the global ocean” or “the world ocean”</a:t>
            </a:r>
          </a:p>
          <a:p>
            <a:r>
              <a:rPr lang="en-US" sz="3200" dirty="0" smtClean="0"/>
              <a:t>Stupid but precise definition of ocean:</a:t>
            </a:r>
          </a:p>
          <a:p>
            <a:pPr lvl="1"/>
            <a:r>
              <a:rPr lang="en-US" sz="3200" dirty="0"/>
              <a:t>Geologically, an ocean is an area of </a:t>
            </a:r>
            <a:r>
              <a:rPr lang="en-US" sz="3200" dirty="0">
                <a:hlinkClick r:id="rId2" tooltip="Oceanic crust"/>
              </a:rPr>
              <a:t>oceanic crust</a:t>
            </a:r>
            <a:r>
              <a:rPr lang="en-US" sz="3200" dirty="0"/>
              <a:t> covered by water. Oceanic crust is the thin layer of solidified volcanic </a:t>
            </a:r>
            <a:r>
              <a:rPr lang="en-US" sz="3200" dirty="0">
                <a:hlinkClick r:id="rId3" tooltip="Basalt"/>
              </a:rPr>
              <a:t>basalt</a:t>
            </a:r>
            <a:r>
              <a:rPr lang="en-US" sz="3200" dirty="0"/>
              <a:t> that covers the Earth's </a:t>
            </a:r>
            <a:r>
              <a:rPr lang="en-US" sz="3200" dirty="0">
                <a:hlinkClick r:id="rId4" tooltip="Mantle (geology)"/>
              </a:rPr>
              <a:t>mantle</a:t>
            </a:r>
            <a:r>
              <a:rPr lang="en-US" sz="3200" dirty="0"/>
              <a:t>. </a:t>
            </a:r>
            <a:r>
              <a:rPr lang="en-US" sz="3200" dirty="0">
                <a:hlinkClick r:id="rId5" tooltip="Continental crust"/>
              </a:rPr>
              <a:t>Continental crust</a:t>
            </a:r>
            <a:r>
              <a:rPr lang="en-US" sz="3200" dirty="0"/>
              <a:t> is thicker but less dense. </a:t>
            </a:r>
            <a:endParaRPr lang="en-US" sz="3200" dirty="0" smtClean="0"/>
          </a:p>
          <a:p>
            <a:pPr lvl="1"/>
            <a:endParaRPr lang="en-US" sz="3200" dirty="0" smtClean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7960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Ocean 1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61178" y="6102912"/>
            <a:ext cx="9784080" cy="4206240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30" name="Picture 6" descr="http://upload.wikimedia.org/wikipedia/commons/5/5a/Pacific_Ocean_-_en_IH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35" y="2865911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9876" y="2450968"/>
            <a:ext cx="65422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 smtClean="0"/>
              <a:t>The pacific ocean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 smtClean="0"/>
              <a:t>Divided into North and South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 smtClean="0"/>
              <a:t>General vs. IHO Borders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 smtClean="0"/>
              <a:t>Equal to all the land mass on earth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4400" dirty="0" smtClean="0"/>
          </a:p>
        </p:txBody>
      </p:sp>
    </p:spTree>
    <p:extLst>
      <p:ext uri="{BB962C8B-B14F-4D97-AF65-F5344CB8AC3E}">
        <p14:creationId xmlns:p14="http://schemas.microsoft.com/office/powerpoint/2010/main" val="76621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Ocean 2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347" y="2099218"/>
            <a:ext cx="4235594" cy="4235594"/>
          </a:xfrm>
        </p:spPr>
      </p:pic>
      <p:sp>
        <p:nvSpPr>
          <p:cNvPr id="6" name="TextBox 5"/>
          <p:cNvSpPr txBox="1"/>
          <p:nvPr/>
        </p:nvSpPr>
        <p:spPr>
          <a:xfrm>
            <a:off x="461913" y="2488675"/>
            <a:ext cx="62499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 smtClean="0"/>
              <a:t>The Atlantic ocean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 smtClean="0"/>
              <a:t>Potentially most weather relevant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45452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Ocean 3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199" y="2516180"/>
            <a:ext cx="3688940" cy="3688940"/>
          </a:xfrm>
        </p:spPr>
      </p:pic>
      <p:sp>
        <p:nvSpPr>
          <p:cNvPr id="5" name="TextBox 4"/>
          <p:cNvSpPr txBox="1"/>
          <p:nvPr/>
        </p:nvSpPr>
        <p:spPr>
          <a:xfrm>
            <a:off x="405352" y="2771479"/>
            <a:ext cx="67967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800" dirty="0" smtClean="0"/>
              <a:t>The Indian ocean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800" dirty="0" smtClean="0"/>
              <a:t>Tremendous population surrounds it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56155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Ocean 4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930" y="1964228"/>
            <a:ext cx="4206875" cy="4206875"/>
          </a:xfrm>
        </p:spPr>
      </p:pic>
      <p:sp>
        <p:nvSpPr>
          <p:cNvPr id="6" name="TextBox 5"/>
          <p:cNvSpPr txBox="1"/>
          <p:nvPr/>
        </p:nvSpPr>
        <p:spPr>
          <a:xfrm>
            <a:off x="631596" y="2743199"/>
            <a:ext cx="67213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 smtClean="0"/>
              <a:t>The Southern ocean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 smtClean="0"/>
              <a:t>Controversies about its existence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 smtClean="0"/>
              <a:t>Largest ocean currents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19143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Ocean 5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3882" y="2514676"/>
            <a:ext cx="3134162" cy="3143689"/>
          </a:xfrm>
        </p:spPr>
      </p:pic>
      <p:sp>
        <p:nvSpPr>
          <p:cNvPr id="5" name="TextBox 4"/>
          <p:cNvSpPr txBox="1"/>
          <p:nvPr/>
        </p:nvSpPr>
        <p:spPr>
          <a:xfrm>
            <a:off x="556181" y="2215298"/>
            <a:ext cx="740004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 smtClean="0"/>
              <a:t>The arctic ocean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 smtClean="0"/>
              <a:t>Black gold, </a:t>
            </a:r>
            <a:r>
              <a:rPr lang="en-US" sz="4400" dirty="0" err="1" smtClean="0"/>
              <a:t>texas</a:t>
            </a:r>
            <a:r>
              <a:rPr lang="en-US" sz="4400" dirty="0" smtClean="0"/>
              <a:t> tea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 smtClean="0"/>
              <a:t>Military assets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99625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waters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466" y="697586"/>
            <a:ext cx="3842075" cy="5728044"/>
          </a:xfrm>
        </p:spPr>
      </p:pic>
    </p:spTree>
    <p:extLst>
      <p:ext uri="{BB962C8B-B14F-4D97-AF65-F5344CB8AC3E}">
        <p14:creationId xmlns:p14="http://schemas.microsoft.com/office/powerpoint/2010/main" val="163505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TC103090430[[fn=Banded]]</Template>
  <TotalTime>221</TotalTime>
  <Words>300</Words>
  <Application>Microsoft Office PowerPoint</Application>
  <PresentationFormat>Widescreen</PresentationFormat>
  <Paragraphs>89</Paragraphs>
  <Slides>17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Corbel</vt:lpstr>
      <vt:lpstr>Wingdings</vt:lpstr>
      <vt:lpstr>Banded</vt:lpstr>
      <vt:lpstr>Topic Introduction</vt:lpstr>
      <vt:lpstr>Why oceans</vt:lpstr>
      <vt:lpstr>Oceans by size </vt:lpstr>
      <vt:lpstr>Ocean 1 </vt:lpstr>
      <vt:lpstr>Ocean 2</vt:lpstr>
      <vt:lpstr>Ocean 3 </vt:lpstr>
      <vt:lpstr>Ocean 4 </vt:lpstr>
      <vt:lpstr>Ocean 5</vt:lpstr>
      <vt:lpstr>Defining waters</vt:lpstr>
      <vt:lpstr>Us ocean policy</vt:lpstr>
      <vt:lpstr>Us Ocean policy </vt:lpstr>
      <vt:lpstr>PowerPoint Presentation</vt:lpstr>
      <vt:lpstr>transportation</vt:lpstr>
      <vt:lpstr>Sea nomz</vt:lpstr>
      <vt:lpstr>Hydrocarbons</vt:lpstr>
      <vt:lpstr>renewables</vt:lpstr>
      <vt:lpstr>Other Ocean issues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 Introduction</dc:title>
  <dc:creator>Mike Baxter-Kauf</dc:creator>
  <cp:lastModifiedBy>Mike Baxter-Kauf</cp:lastModifiedBy>
  <cp:revision>27</cp:revision>
  <dcterms:created xsi:type="dcterms:W3CDTF">2014-08-02T20:29:17Z</dcterms:created>
  <dcterms:modified xsi:type="dcterms:W3CDTF">2014-08-04T01:52:10Z</dcterms:modified>
</cp:coreProperties>
</file>